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8" r:id="rId3"/>
    <p:sldId id="304" r:id="rId4"/>
    <p:sldId id="344" r:id="rId5"/>
    <p:sldId id="345" r:id="rId6"/>
    <p:sldId id="346" r:id="rId7"/>
    <p:sldId id="302" r:id="rId8"/>
    <p:sldId id="347" r:id="rId9"/>
    <p:sldId id="331" r:id="rId10"/>
    <p:sldId id="321" r:id="rId11"/>
    <p:sldId id="270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6784"/>
    <a:srgbClr val="000099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672B1-5662-40FD-9707-716F4A2E88BE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E1FFB-2F97-479A-B3EE-1B9A5670EF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54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2F9D2-2C30-4100-B8C3-13890B077F2A}" type="datetimeFigureOut">
              <a:rPr lang="id-ID" smtClean="0"/>
              <a:pPr/>
              <a:t>09/03/2022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D3824-7A03-4E4A-9660-9C0ACA8575F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29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F2B0-2977-40DD-ABCC-CABC782D71BC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805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63F-C70C-49DB-99FE-D5BB1E3CA042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399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EBB7-CD22-4AE3-BC6A-511C38AD773A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358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5B1C-3F36-4F5C-93A9-780BE4B435F1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245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2BA5-06C8-4B8E-9543-F024D934E135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925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6DCC-FE7B-49C8-A0C6-B4DD18F07E03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533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6CD5-5A65-4E76-B179-306E22F6027D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112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EEFB-AD7C-428C-9408-540CDD1052FF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318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5799D-701E-4E2D-A71B-0B069B646EA7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1623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0829-87D7-4B73-8B92-47D27342AFA7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2865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2D229-5757-48EC-98FC-EC1F9B31247D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726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CE836-5FF5-48FC-A428-07A75F663402}" type="datetime1">
              <a:rPr lang="id-ID" smtClean="0"/>
              <a:pPr/>
              <a:t>09/03/2022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16C44-F711-40D8-933D-5408AFB57C5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54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epokape.id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aa.fte@telkomuniversity.ac.i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5224"/>
            <a:ext cx="9144000" cy="141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498" y="128862"/>
            <a:ext cx="3410143" cy="113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648072" y="1628800"/>
            <a:ext cx="8495928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1772816"/>
            <a:ext cx="845941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7" name="Picture 3" descr="D:\BPP\Logo Tel-U\20140510173111!Danau_telkom_universit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9"/>
          <a:stretch/>
        </p:blipFill>
        <p:spPr bwMode="auto">
          <a:xfrm>
            <a:off x="0" y="3284984"/>
            <a:ext cx="9201590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658122" cy="2175223"/>
          </a:xfr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SOSIALISASI</a:t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KERJA PRAKTEK FTE 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2022</a:t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id-ID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081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51921" y="188640"/>
            <a:ext cx="5184575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PENGANTAR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552724"/>
            <a:ext cx="9036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Arial" pitchFamily="34" charset="0"/>
              <a:buChar char="•"/>
            </a:pPr>
            <a:r>
              <a:rPr lang="en-US" sz="2400" dirty="0" err="1"/>
              <a:t>Matakuliah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Praktik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Kuliah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Nyata</a:t>
            </a:r>
            <a:r>
              <a:rPr lang="en-US" sz="2400" dirty="0"/>
              <a:t> (KP/KKN)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matakulia</a:t>
            </a:r>
            <a:r>
              <a:rPr lang="id-ID" sz="2400" dirty="0"/>
              <a:t>h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wajib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dilaksanakan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mahasiswa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id-I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Fakultas Teknik Elektro (FTE).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Arial" pitchFamily="34" charset="0"/>
              <a:buChar char="•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Pelaksanaan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kuliah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merujuk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Peraturan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Universitas Telkom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PU.180/AKD1/AKD-BAA/2020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Pedoman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Akademik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Universitas Telkom,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terutama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Pasal 1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5.</a:t>
            </a:r>
            <a:endParaRPr lang="id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3573016"/>
            <a:ext cx="9036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Arial" pitchFamily="34" charset="0"/>
              <a:buChar char="•"/>
            </a:pPr>
            <a:endParaRPr lang="en-US" sz="2400" dirty="0"/>
          </a:p>
          <a:p>
            <a:pPr marL="514350" indent="-514350">
              <a:buFont typeface="Arial" pitchFamily="34" charset="0"/>
              <a:buChar char="•"/>
            </a:pP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diharapkan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keterkaitan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, </a:t>
            </a:r>
            <a:r>
              <a:rPr lang="en-US" sz="2400" dirty="0" err="1"/>
              <a:t>metode</a:t>
            </a:r>
            <a:r>
              <a:rPr lang="en-US" sz="2400" dirty="0"/>
              <a:t>, </a:t>
            </a:r>
            <a:r>
              <a:rPr lang="en-US" sz="2400" dirty="0" err="1"/>
              <a:t>teknik</a:t>
            </a:r>
            <a:r>
              <a:rPr lang="en-US" sz="2400" dirty="0"/>
              <a:t>, dan </a:t>
            </a:r>
            <a:r>
              <a:rPr lang="en-US" sz="2400" dirty="0" err="1"/>
              <a:t>realita</a:t>
            </a:r>
            <a:r>
              <a:rPr lang="en-US" sz="2400" dirty="0"/>
              <a:t> di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 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2400" dirty="0" err="1"/>
              <a:t>Pengalaman</a:t>
            </a:r>
            <a:r>
              <a:rPr lang="en-US" sz="2400" dirty="0"/>
              <a:t> KP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tambahan</a:t>
            </a:r>
            <a:r>
              <a:rPr lang="en-US" sz="2400" dirty="0"/>
              <a:t> </a:t>
            </a:r>
            <a:r>
              <a:rPr lang="en-US" sz="2400" dirty="0" err="1"/>
              <a:t>wawasan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bekal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menyelesaikan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246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1957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51921" y="260648"/>
            <a:ext cx="5184575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PRASYARAT KP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8520" y="2048068"/>
            <a:ext cx="61283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id-ID" sz="2600" dirty="0"/>
              <a:t>Mahasiswa aktif</a:t>
            </a:r>
            <a:r>
              <a:rPr lang="en-US" sz="2600" dirty="0"/>
              <a:t> </a:t>
            </a:r>
            <a:r>
              <a:rPr lang="en-ID" sz="2600" dirty="0"/>
              <a:t>dan </a:t>
            </a:r>
            <a:r>
              <a:rPr lang="en-ID" sz="2600" dirty="0" err="1"/>
              <a:t>mengambil</a:t>
            </a:r>
            <a:r>
              <a:rPr lang="en-ID" sz="2600" dirty="0"/>
              <a:t> m</a:t>
            </a:r>
            <a:r>
              <a:rPr lang="id-ID" sz="2600" dirty="0"/>
              <a:t>ata kuliah KP pada </a:t>
            </a:r>
            <a:r>
              <a:rPr lang="en-US" sz="2600" dirty="0"/>
              <a:t>semester </a:t>
            </a:r>
            <a:r>
              <a:rPr lang="en-US" sz="2600" dirty="0" err="1"/>
              <a:t>genap</a:t>
            </a:r>
            <a:r>
              <a:rPr lang="en-US" sz="2600" dirty="0"/>
              <a:t> 2021/2022</a:t>
            </a:r>
          </a:p>
          <a:p>
            <a:pPr marL="971550" lvl="1" indent="-514350">
              <a:buFont typeface="+mj-lt"/>
              <a:buAutoNum type="arabicPeriod"/>
            </a:pPr>
            <a:r>
              <a:rPr lang="id-ID" sz="2600" dirty="0"/>
              <a:t>L</a:t>
            </a:r>
            <a:r>
              <a:rPr lang="en-US" sz="2600" dirty="0" err="1"/>
              <a:t>ulus</a:t>
            </a:r>
            <a:r>
              <a:rPr lang="en-US" sz="2600" dirty="0"/>
              <a:t> </a:t>
            </a:r>
            <a:r>
              <a:rPr lang="en-US" sz="2600" dirty="0" err="1"/>
              <a:t>mata</a:t>
            </a:r>
            <a:r>
              <a:rPr lang="en-US" sz="2600" dirty="0"/>
              <a:t> </a:t>
            </a:r>
            <a:r>
              <a:rPr lang="en-US" sz="2600" dirty="0" err="1"/>
              <a:t>kuliah</a:t>
            </a:r>
            <a:r>
              <a:rPr lang="en-US" sz="2600" dirty="0"/>
              <a:t> minimal </a:t>
            </a:r>
            <a:r>
              <a:rPr lang="id-ID" sz="2600" dirty="0"/>
              <a:t>8</a:t>
            </a:r>
            <a:r>
              <a:rPr lang="en-US" sz="2600" dirty="0"/>
              <a:t>0 SKS </a:t>
            </a:r>
            <a:r>
              <a:rPr lang="en-US" sz="2600" dirty="0" err="1"/>
              <a:t>dengan</a:t>
            </a:r>
            <a:r>
              <a:rPr lang="en-US" sz="2600" dirty="0"/>
              <a:t> IP ≥ 2,00</a:t>
            </a:r>
            <a:r>
              <a:rPr lang="id-ID" sz="2600" dirty="0"/>
              <a:t> atau Lulus Tingkat 2</a:t>
            </a:r>
            <a:r>
              <a:rPr lang="en-ID" sz="2600" dirty="0"/>
              <a:t> (pada </a:t>
            </a:r>
            <a:r>
              <a:rPr lang="en-ID" sz="2600" dirty="0" err="1"/>
              <a:t>saat</a:t>
            </a:r>
            <a:r>
              <a:rPr lang="en-ID" sz="2600" dirty="0"/>
              <a:t> </a:t>
            </a:r>
            <a:r>
              <a:rPr lang="en-ID" sz="2600" dirty="0" err="1"/>
              <a:t>mendaftar</a:t>
            </a:r>
            <a:r>
              <a:rPr lang="en-ID" sz="2600" dirty="0"/>
              <a:t> KP)</a:t>
            </a:r>
            <a:endParaRPr lang="en-US" sz="2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55210"/>
            <a:ext cx="2673924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16764" y="4592741"/>
            <a:ext cx="16757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600" dirty="0">
                <a:solidFill>
                  <a:schemeClr val="bg1"/>
                </a:solidFill>
              </a:rPr>
              <a:t>Noted 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  <a:r>
              <a:rPr lang="id-ID" sz="2600" dirty="0">
                <a:solidFill>
                  <a:schemeClr val="bg1"/>
                </a:solidFill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668984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51921" y="188640"/>
            <a:ext cx="5184575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Mekanisme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KP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1AFF24-6239-4260-86D6-34057B28E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37986"/>
              </p:ext>
            </p:extLst>
          </p:nvPr>
        </p:nvGraphicFramePr>
        <p:xfrm>
          <a:off x="395535" y="1062067"/>
          <a:ext cx="8424937" cy="5204438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599117">
                  <a:extLst>
                    <a:ext uri="{9D8B030D-6E8A-4147-A177-3AD203B41FA5}">
                      <a16:colId xmlns:a16="http://schemas.microsoft.com/office/drawing/2014/main" val="4245705251"/>
                    </a:ext>
                  </a:extLst>
                </a:gridCol>
                <a:gridCol w="5894150">
                  <a:extLst>
                    <a:ext uri="{9D8B030D-6E8A-4147-A177-3AD203B41FA5}">
                      <a16:colId xmlns:a16="http://schemas.microsoft.com/office/drawing/2014/main" val="2214067738"/>
                    </a:ext>
                  </a:extLst>
                </a:gridCol>
                <a:gridCol w="1931670">
                  <a:extLst>
                    <a:ext uri="{9D8B030D-6E8A-4147-A177-3AD203B41FA5}">
                      <a16:colId xmlns:a16="http://schemas.microsoft.com/office/drawing/2014/main" val="2725419140"/>
                    </a:ext>
                  </a:extLst>
                </a:gridCol>
              </a:tblGrid>
              <a:tr h="399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Step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Kegiatan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Rentang</a:t>
                      </a:r>
                      <a:r>
                        <a:rPr lang="en-US" sz="1600" dirty="0">
                          <a:effectLst/>
                        </a:rPr>
                        <a:t> Waktu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 anchor="ctr"/>
                </a:tc>
                <a:extLst>
                  <a:ext uri="{0D108BD9-81ED-4DB2-BD59-A6C34878D82A}">
                    <a16:rowId xmlns:a16="http://schemas.microsoft.com/office/drawing/2014/main" val="281349074"/>
                  </a:ext>
                </a:extLst>
              </a:tr>
              <a:tr h="1233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u="sng" dirty="0">
                          <a:effectLst/>
                        </a:rPr>
                        <a:t>login </a:t>
                      </a:r>
                      <a:r>
                        <a:rPr lang="en-US" sz="1600" b="1" u="sng" dirty="0" err="1">
                          <a:effectLst/>
                        </a:rPr>
                        <a:t>ke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aplikasi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kepokape</a:t>
                      </a:r>
                      <a:r>
                        <a:rPr lang="en-US" sz="1600" b="1" dirty="0">
                          <a:effectLst/>
                        </a:rPr>
                        <a:t> (</a:t>
                      </a:r>
                      <a:r>
                        <a:rPr lang="en-US" sz="1600" b="1" dirty="0">
                          <a:effectLst/>
                          <a:hlinkClick r:id="rId4"/>
                        </a:rPr>
                        <a:t>https://kepokape.id</a:t>
                      </a:r>
                      <a:r>
                        <a:rPr lang="en-US" sz="1600" b="1" dirty="0">
                          <a:effectLst/>
                        </a:rPr>
                        <a:t>) </a:t>
                      </a:r>
                      <a:r>
                        <a:rPr lang="en-US" sz="1600" dirty="0">
                          <a:effectLst/>
                        </a:rPr>
                        <a:t>dan </a:t>
                      </a:r>
                      <a:r>
                        <a:rPr lang="en-US" sz="1600" dirty="0" err="1">
                          <a:effectLst/>
                        </a:rPr>
                        <a:t>mempelajari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fitur-fitur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aplikasi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tersebut</a:t>
                      </a:r>
                      <a:r>
                        <a:rPr lang="en-US" sz="1600" dirty="0">
                          <a:effectLst/>
                        </a:rPr>
                        <a:t>. </a:t>
                      </a:r>
                      <a:r>
                        <a:rPr lang="en-US" sz="1600" dirty="0" err="1">
                          <a:effectLst/>
                        </a:rPr>
                        <a:t>Diawali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dengan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sosialisasi</a:t>
                      </a:r>
                      <a:r>
                        <a:rPr lang="en-US" sz="1600" b="1" dirty="0">
                          <a:effectLst/>
                        </a:rPr>
                        <a:t> oleh </a:t>
                      </a:r>
                      <a:r>
                        <a:rPr lang="en-US" sz="1600" b="1" dirty="0" err="1">
                          <a:effectLst/>
                        </a:rPr>
                        <a:t>dosen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wali</a:t>
                      </a:r>
                      <a:r>
                        <a:rPr lang="en-US" sz="1600" b="1" dirty="0">
                          <a:effectLst/>
                        </a:rPr>
                        <a:t>/</a:t>
                      </a:r>
                      <a:r>
                        <a:rPr lang="en-US" sz="1600" b="1" dirty="0" err="1">
                          <a:effectLst/>
                        </a:rPr>
                        <a:t>pbb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akademik</a:t>
                      </a:r>
                      <a:r>
                        <a:rPr lang="en-US" sz="1600" b="1" dirty="0">
                          <a:effectLst/>
                        </a:rPr>
                        <a:t> KP. </a:t>
                      </a:r>
                      <a:endParaRPr lang="en-ID" sz="160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Mulai</a:t>
                      </a:r>
                      <a:r>
                        <a:rPr lang="en-US" sz="1600" dirty="0">
                          <a:effectLst/>
                        </a:rPr>
                        <a:t> 10 </a:t>
                      </a:r>
                      <a:r>
                        <a:rPr lang="en-US" sz="1600" dirty="0" err="1">
                          <a:effectLst/>
                        </a:rPr>
                        <a:t>Maret</a:t>
                      </a:r>
                      <a:r>
                        <a:rPr lang="en-US" sz="1600" dirty="0">
                          <a:effectLst/>
                        </a:rPr>
                        <a:t> 2022 (</a:t>
                      </a:r>
                      <a:r>
                        <a:rPr lang="en-US" sz="1600" dirty="0" err="1">
                          <a:effectLst/>
                        </a:rPr>
                        <a:t>setiap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saat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extLst>
                  <a:ext uri="{0D108BD9-81ED-4DB2-BD59-A6C34878D82A}">
                    <a16:rowId xmlns:a16="http://schemas.microsoft.com/office/drawing/2014/main" val="2723825796"/>
                  </a:ext>
                </a:extLst>
              </a:tr>
              <a:tr h="1093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melakukan</a:t>
                      </a:r>
                      <a:r>
                        <a:rPr lang="en-US" sz="16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penjajakan</a:t>
                      </a:r>
                      <a:r>
                        <a:rPr lang="en-US" sz="16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lokas</a:t>
                      </a:r>
                      <a:r>
                        <a:rPr lang="en-US" sz="1600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KP/KKN dan </a:t>
                      </a:r>
                      <a:r>
                        <a:rPr lang="en-US" sz="1600" b="1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menuliskan</a:t>
                      </a:r>
                      <a:r>
                        <a:rPr lang="en-US" sz="16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link </a:t>
                      </a:r>
                      <a:r>
                        <a:rPr lang="en-US" sz="1600" b="1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hasil</a:t>
                      </a:r>
                      <a:r>
                        <a:rPr lang="en-US" sz="16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penjajakan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yang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berisi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berita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acara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penjajakan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bukti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lain yang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menyatakan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adanya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pihak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tempat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KP/KKN (</a:t>
                      </a:r>
                      <a:r>
                        <a:rPr lang="en-US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screen shoot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kepokape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ID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10 </a:t>
                      </a:r>
                      <a:r>
                        <a:rPr lang="en-US" sz="1600" dirty="0" err="1">
                          <a:effectLst/>
                        </a:rPr>
                        <a:t>Maret</a:t>
                      </a:r>
                      <a:r>
                        <a:rPr lang="en-US" sz="1600" dirty="0">
                          <a:effectLst/>
                        </a:rPr>
                        <a:t> – 10 April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extLst>
                  <a:ext uri="{0D108BD9-81ED-4DB2-BD59-A6C34878D82A}">
                    <a16:rowId xmlns:a16="http://schemas.microsoft.com/office/drawing/2014/main" val="1298211558"/>
                  </a:ext>
                </a:extLst>
              </a:tr>
              <a:tr h="1372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membuat</a:t>
                      </a:r>
                      <a:r>
                        <a:rPr lang="en-US" sz="1600" b="1" u="sng" dirty="0">
                          <a:effectLst/>
                        </a:rPr>
                        <a:t>/</a:t>
                      </a:r>
                      <a:r>
                        <a:rPr lang="en-US" sz="1600" b="1" u="sng" dirty="0" err="1">
                          <a:effectLst/>
                        </a:rPr>
                        <a:t>mengisi</a:t>
                      </a:r>
                      <a:r>
                        <a:rPr lang="en-US" sz="1600" b="1" u="sng" dirty="0">
                          <a:effectLst/>
                        </a:rPr>
                        <a:t> proposal KP</a:t>
                      </a:r>
                      <a:r>
                        <a:rPr lang="en-US" sz="1600" b="1" dirty="0">
                          <a:effectLst/>
                        </a:rPr>
                        <a:t>/KKN</a:t>
                      </a:r>
                      <a:r>
                        <a:rPr lang="en-US" sz="1600" dirty="0">
                          <a:effectLst/>
                        </a:rPr>
                        <a:t> pada </a:t>
                      </a:r>
                      <a:r>
                        <a:rPr lang="en-US" sz="1600" dirty="0" err="1">
                          <a:effectLst/>
                        </a:rPr>
                        <a:t>aplikasi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kepokape</a:t>
                      </a:r>
                      <a:r>
                        <a:rPr lang="en-US" sz="1600" dirty="0">
                          <a:effectLst/>
                        </a:rPr>
                        <a:t>. Setelah </a:t>
                      </a:r>
                      <a:r>
                        <a:rPr lang="en-US" sz="1600" dirty="0" err="1">
                          <a:effectLst/>
                        </a:rPr>
                        <a:t>disetujui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dosen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wali</a:t>
                      </a:r>
                      <a:r>
                        <a:rPr lang="en-US" sz="1600" dirty="0">
                          <a:effectLst/>
                        </a:rPr>
                        <a:t> dan LAA, </a:t>
                      </a: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akan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menerima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surat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permohonan</a:t>
                      </a:r>
                      <a:r>
                        <a:rPr lang="en-US" sz="1600" dirty="0">
                          <a:effectLst/>
                        </a:rPr>
                        <a:t> KP yang </a:t>
                      </a:r>
                      <a:r>
                        <a:rPr lang="en-US" sz="1600" dirty="0" err="1">
                          <a:effectLst/>
                        </a:rPr>
                        <a:t>telah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ditandatangani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dekan</a:t>
                      </a:r>
                      <a:r>
                        <a:rPr lang="en-US" sz="1600" dirty="0">
                          <a:effectLst/>
                        </a:rPr>
                        <a:t> dan proposal </a:t>
                      </a:r>
                      <a:r>
                        <a:rPr lang="en-US" sz="1600" dirty="0" err="1">
                          <a:effectLst/>
                        </a:rPr>
                        <a:t>pengajuan</a:t>
                      </a:r>
                      <a:r>
                        <a:rPr lang="en-US" sz="1600" dirty="0">
                          <a:effectLst/>
                        </a:rPr>
                        <a:t> KP/KKN </a:t>
                      </a:r>
                      <a:r>
                        <a:rPr lang="en-US" sz="1600" dirty="0" err="1">
                          <a:effectLst/>
                        </a:rPr>
                        <a:t>melalui</a:t>
                      </a:r>
                      <a:r>
                        <a:rPr lang="en-US" sz="1600" dirty="0">
                          <a:effectLst/>
                        </a:rPr>
                        <a:t> email </a:t>
                      </a: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endParaRPr lang="en-ID" sz="1600" dirty="0">
                        <a:effectLst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10 </a:t>
                      </a:r>
                      <a:r>
                        <a:rPr lang="en-US" sz="1600" dirty="0" err="1">
                          <a:effectLst/>
                        </a:rPr>
                        <a:t>Maret</a:t>
                      </a:r>
                      <a:r>
                        <a:rPr lang="en-US" sz="1600" dirty="0">
                          <a:effectLst/>
                        </a:rPr>
                        <a:t> – 20 Mei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extLst>
                  <a:ext uri="{0D108BD9-81ED-4DB2-BD59-A6C34878D82A}">
                    <a16:rowId xmlns:a16="http://schemas.microsoft.com/office/drawing/2014/main" val="3315191421"/>
                  </a:ext>
                </a:extLst>
              </a:tr>
              <a:tr h="1002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menyerahkan</a:t>
                      </a:r>
                      <a:r>
                        <a:rPr lang="en-US" sz="1600" b="1" u="sng" dirty="0">
                          <a:effectLst/>
                        </a:rPr>
                        <a:t>/</a:t>
                      </a:r>
                      <a:r>
                        <a:rPr lang="en-US" sz="1600" b="1" u="sng" dirty="0" err="1">
                          <a:effectLst/>
                        </a:rPr>
                        <a:t>mengirimkan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surat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permohonan</a:t>
                      </a:r>
                      <a:r>
                        <a:rPr lang="en-US" sz="1600" b="1" u="sng" dirty="0">
                          <a:effectLst/>
                        </a:rPr>
                        <a:t> KP dan proposal KP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instansi</a:t>
                      </a:r>
                      <a:r>
                        <a:rPr lang="en-US" sz="1600" dirty="0">
                          <a:effectLst/>
                        </a:rPr>
                        <a:t>/ </a:t>
                      </a:r>
                      <a:r>
                        <a:rPr lang="en-US" sz="1600" dirty="0" err="1">
                          <a:effectLst/>
                        </a:rPr>
                        <a:t>lembaga</a:t>
                      </a:r>
                      <a:r>
                        <a:rPr lang="en-US" sz="1600" dirty="0">
                          <a:effectLst/>
                        </a:rPr>
                        <a:t>/</a:t>
                      </a:r>
                      <a:r>
                        <a:rPr lang="en-US" sz="1600" dirty="0" err="1">
                          <a:effectLst/>
                        </a:rPr>
                        <a:t>perusahaan</a:t>
                      </a:r>
                      <a:r>
                        <a:rPr lang="en-US" sz="1600" dirty="0">
                          <a:effectLst/>
                        </a:rPr>
                        <a:t>/unit </a:t>
                      </a:r>
                      <a:r>
                        <a:rPr lang="en-US" sz="1600" dirty="0" err="1">
                          <a:effectLst/>
                        </a:rPr>
                        <a:t>kerja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tempat</a:t>
                      </a:r>
                      <a:r>
                        <a:rPr lang="en-US" sz="1600" dirty="0">
                          <a:effectLst/>
                        </a:rPr>
                        <a:t> KP (</a:t>
                      </a:r>
                      <a:r>
                        <a:rPr lang="en-US" sz="1600" dirty="0" err="1">
                          <a:effectLst/>
                        </a:rPr>
                        <a:t>Sebelum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dikirimkan</a:t>
                      </a:r>
                      <a:r>
                        <a:rPr lang="en-US" sz="1600" dirty="0">
                          <a:effectLst/>
                        </a:rPr>
                        <a:t>/</a:t>
                      </a:r>
                      <a:r>
                        <a:rPr lang="en-US" sz="1600" dirty="0" err="1">
                          <a:effectLst/>
                        </a:rPr>
                        <a:t>diserahkan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pastikan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telah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menandatangani</a:t>
                      </a:r>
                      <a:r>
                        <a:rPr lang="en-US" sz="1600" dirty="0">
                          <a:effectLst/>
                        </a:rPr>
                        <a:t>).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10 </a:t>
                      </a:r>
                      <a:r>
                        <a:rPr lang="en-US" sz="1600" dirty="0" err="1">
                          <a:effectLst/>
                        </a:rPr>
                        <a:t>Maret</a:t>
                      </a:r>
                      <a:r>
                        <a:rPr lang="en-US" sz="1600" dirty="0">
                          <a:effectLst/>
                        </a:rPr>
                        <a:t> – 27 Mei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26" marR="57026" marT="0" marB="0"/>
                </a:tc>
                <a:extLst>
                  <a:ext uri="{0D108BD9-81ED-4DB2-BD59-A6C34878D82A}">
                    <a16:rowId xmlns:a16="http://schemas.microsoft.com/office/drawing/2014/main" val="2404602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2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51921" y="188640"/>
            <a:ext cx="5184575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Mekanisme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KP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55D09E7-9C1F-49CE-A422-219EC65F3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406114"/>
              </p:ext>
            </p:extLst>
          </p:nvPr>
        </p:nvGraphicFramePr>
        <p:xfrm>
          <a:off x="395536" y="1243694"/>
          <a:ext cx="8424937" cy="5105914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750877">
                  <a:extLst>
                    <a:ext uri="{9D8B030D-6E8A-4147-A177-3AD203B41FA5}">
                      <a16:colId xmlns:a16="http://schemas.microsoft.com/office/drawing/2014/main" val="946955636"/>
                    </a:ext>
                  </a:extLst>
                </a:gridCol>
                <a:gridCol w="5467794">
                  <a:extLst>
                    <a:ext uri="{9D8B030D-6E8A-4147-A177-3AD203B41FA5}">
                      <a16:colId xmlns:a16="http://schemas.microsoft.com/office/drawing/2014/main" val="3943309669"/>
                    </a:ext>
                  </a:extLst>
                </a:gridCol>
                <a:gridCol w="2206266">
                  <a:extLst>
                    <a:ext uri="{9D8B030D-6E8A-4147-A177-3AD203B41FA5}">
                      <a16:colId xmlns:a16="http://schemas.microsoft.com/office/drawing/2014/main" val="2274485426"/>
                    </a:ext>
                  </a:extLst>
                </a:gridCol>
              </a:tblGrid>
              <a:tr h="5469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Step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Kegiatan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Rentang Waktu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 anchor="ctr"/>
                </a:tc>
                <a:extLst>
                  <a:ext uri="{0D108BD9-81ED-4DB2-BD59-A6C34878D82A}">
                    <a16:rowId xmlns:a16="http://schemas.microsoft.com/office/drawing/2014/main" val="4261697553"/>
                  </a:ext>
                </a:extLst>
              </a:tr>
              <a:tr h="17189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atau</a:t>
                      </a:r>
                      <a:r>
                        <a:rPr lang="en-US" sz="1600" dirty="0">
                          <a:effectLst/>
                        </a:rPr>
                        <a:t> LAA FTE </a:t>
                      </a:r>
                      <a:r>
                        <a:rPr lang="en-US" sz="1600" dirty="0" err="1">
                          <a:effectLst/>
                        </a:rPr>
                        <a:t>menerima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surat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balasan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dari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instansi</a:t>
                      </a:r>
                      <a:r>
                        <a:rPr lang="en-US" sz="1600" dirty="0">
                          <a:effectLst/>
                        </a:rPr>
                        <a:t>/</a:t>
                      </a:r>
                      <a:r>
                        <a:rPr lang="en-US" sz="1600" dirty="0" err="1">
                          <a:effectLst/>
                        </a:rPr>
                        <a:t>lembaga</a:t>
                      </a:r>
                      <a:r>
                        <a:rPr lang="en-US" sz="1600" dirty="0">
                          <a:effectLst/>
                        </a:rPr>
                        <a:t>/ </a:t>
                      </a:r>
                      <a:r>
                        <a:rPr lang="en-US" sz="1600" dirty="0" err="1">
                          <a:effectLst/>
                        </a:rPr>
                        <a:t>perusahaan</a:t>
                      </a:r>
                      <a:r>
                        <a:rPr lang="en-US" sz="1600" dirty="0">
                          <a:effectLst/>
                        </a:rPr>
                        <a:t>/unit </a:t>
                      </a:r>
                      <a:r>
                        <a:rPr lang="en-US" sz="1600" dirty="0" err="1">
                          <a:effectLst/>
                        </a:rPr>
                        <a:t>kerja</a:t>
                      </a:r>
                      <a:r>
                        <a:rPr lang="en-US" sz="1600" dirty="0">
                          <a:effectLst/>
                        </a:rPr>
                        <a:t>.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Jika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balasan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perusahaan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menyatakan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diterima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”, dan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dikirimnya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harus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mengirimkan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balasan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email: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laa.fte@telkomuniversity.ac.id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melaporkan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balasan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tersebut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dosen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pembimbing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KP</a:t>
                      </a:r>
                      <a:endParaRPr lang="en-ID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Jika </a:t>
                      </a:r>
                      <a:r>
                        <a:rPr lang="en-US" sz="1600" dirty="0" err="1">
                          <a:effectLst/>
                        </a:rPr>
                        <a:t>balasan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tersebut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menyatakan</a:t>
                      </a:r>
                      <a:r>
                        <a:rPr lang="en-US" sz="1600" dirty="0">
                          <a:effectLst/>
                        </a:rPr>
                        <a:t> “</a:t>
                      </a:r>
                      <a:r>
                        <a:rPr lang="en-US" sz="1600" dirty="0" err="1">
                          <a:effectLst/>
                        </a:rPr>
                        <a:t>ditolak</a:t>
                      </a:r>
                      <a:r>
                        <a:rPr lang="en-US" sz="1600" dirty="0">
                          <a:effectLst/>
                        </a:rPr>
                        <a:t>” </a:t>
                      </a:r>
                      <a:r>
                        <a:rPr lang="en-US" sz="1600" dirty="0" err="1">
                          <a:effectLst/>
                        </a:rPr>
                        <a:t>maka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kembali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mengulangi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langkah</a:t>
                      </a:r>
                      <a:r>
                        <a:rPr lang="en-US" sz="1600" dirty="0">
                          <a:effectLst/>
                        </a:rPr>
                        <a:t> 2 </a:t>
                      </a:r>
                      <a:r>
                        <a:rPr lang="en-US" sz="1600" dirty="0" err="1">
                          <a:effectLst/>
                        </a:rPr>
                        <a:t>sampai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langkah</a:t>
                      </a:r>
                      <a:r>
                        <a:rPr lang="en-US" sz="1600" dirty="0">
                          <a:effectLst/>
                        </a:rPr>
                        <a:t> 4)</a:t>
                      </a:r>
                      <a:endParaRPr lang="en-ID" sz="1600" dirty="0">
                        <a:effectLst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10 </a:t>
                      </a:r>
                      <a:r>
                        <a:rPr lang="en-US" sz="1600" dirty="0" err="1">
                          <a:effectLst/>
                        </a:rPr>
                        <a:t>Maret</a:t>
                      </a:r>
                      <a:r>
                        <a:rPr lang="en-US" sz="1600" dirty="0">
                          <a:effectLst/>
                        </a:rPr>
                        <a:t> – 17 </a:t>
                      </a:r>
                      <a:r>
                        <a:rPr lang="en-US" sz="1600" dirty="0" err="1">
                          <a:effectLst/>
                        </a:rPr>
                        <a:t>Juni</a:t>
                      </a:r>
                      <a:r>
                        <a:rPr lang="en-US" sz="1600" dirty="0">
                          <a:effectLst/>
                        </a:rPr>
                        <a:t>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extLst>
                  <a:ext uri="{0D108BD9-81ED-4DB2-BD59-A6C34878D82A}">
                    <a16:rowId xmlns:a16="http://schemas.microsoft.com/office/drawing/2014/main" val="2084386000"/>
                  </a:ext>
                </a:extLst>
              </a:tr>
              <a:tr h="712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Dosen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wali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memberikan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pembekalan</a:t>
                      </a:r>
                      <a:r>
                        <a:rPr lang="en-US" sz="1600" b="1" u="sng" dirty="0">
                          <a:effectLst/>
                        </a:rPr>
                        <a:t> KP/KKN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sebelum</a:t>
                      </a:r>
                      <a:r>
                        <a:rPr lang="en-US" sz="1600" dirty="0">
                          <a:effectLst/>
                        </a:rPr>
                        <a:t> masa </a:t>
                      </a:r>
                      <a:r>
                        <a:rPr lang="en-US" sz="1600" dirty="0" err="1">
                          <a:effectLst/>
                        </a:rPr>
                        <a:t>pelaksanaan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endParaRPr lang="en-ID" sz="1600" dirty="0">
                        <a:effectLst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29 </a:t>
                      </a:r>
                      <a:r>
                        <a:rPr lang="en-US" sz="1600" dirty="0" err="1">
                          <a:effectLst/>
                        </a:rPr>
                        <a:t>Juni</a:t>
                      </a:r>
                      <a:r>
                        <a:rPr lang="en-US" sz="1600" dirty="0">
                          <a:effectLst/>
                        </a:rPr>
                        <a:t> - 1 </a:t>
                      </a:r>
                      <a:r>
                        <a:rPr lang="en-US" sz="1600" dirty="0" err="1">
                          <a:effectLst/>
                        </a:rPr>
                        <a:t>Juli</a:t>
                      </a:r>
                      <a:r>
                        <a:rPr lang="en-US" sz="1600" dirty="0">
                          <a:effectLst/>
                        </a:rPr>
                        <a:t>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extLst>
                  <a:ext uri="{0D108BD9-81ED-4DB2-BD59-A6C34878D82A}">
                    <a16:rowId xmlns:a16="http://schemas.microsoft.com/office/drawing/2014/main" val="827568816"/>
                  </a:ext>
                </a:extLst>
              </a:tr>
              <a:tr h="578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u="sng" dirty="0" err="1">
                          <a:effectLst/>
                        </a:rPr>
                        <a:t>Pelaksanaan</a:t>
                      </a:r>
                      <a:r>
                        <a:rPr lang="en-US" sz="1600" b="1" u="sng" dirty="0">
                          <a:effectLst/>
                        </a:rPr>
                        <a:t> KP/KKN</a:t>
                      </a:r>
                      <a:endParaRPr lang="en-ID" sz="1600" b="1" dirty="0">
                        <a:effectLst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4 </a:t>
                      </a:r>
                      <a:r>
                        <a:rPr lang="en-US" sz="1600" dirty="0" err="1">
                          <a:effectLst/>
                        </a:rPr>
                        <a:t>Juli</a:t>
                      </a:r>
                      <a:r>
                        <a:rPr lang="en-US" sz="1600" dirty="0">
                          <a:effectLst/>
                        </a:rPr>
                        <a:t> - 12 </a:t>
                      </a:r>
                      <a:r>
                        <a:rPr lang="en-US" sz="1600" dirty="0" err="1">
                          <a:effectLst/>
                        </a:rPr>
                        <a:t>Agustus</a:t>
                      </a:r>
                      <a:r>
                        <a:rPr lang="en-US" sz="1600" dirty="0">
                          <a:effectLst/>
                        </a:rPr>
                        <a:t>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extLst>
                  <a:ext uri="{0D108BD9-81ED-4DB2-BD59-A6C34878D82A}">
                    <a16:rowId xmlns:a16="http://schemas.microsoft.com/office/drawing/2014/main" val="1302608420"/>
                  </a:ext>
                </a:extLst>
              </a:tr>
              <a:tr h="913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ID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Setelah KP/KKN </a:t>
                      </a:r>
                      <a:r>
                        <a:rPr lang="en-US" sz="1600" dirty="0" err="1">
                          <a:effectLst/>
                        </a:rPr>
                        <a:t>selesai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melakukan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konsultasi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dengan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dosen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wali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untuk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pembuatan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laporan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endParaRPr lang="en-ID" sz="1600" dirty="0">
                        <a:effectLst/>
                      </a:endParaRPr>
                    </a:p>
                  </a:txBody>
                  <a:tcPr marL="67451" marR="674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15 – 19 </a:t>
                      </a:r>
                      <a:r>
                        <a:rPr lang="en-US" sz="1600" dirty="0" err="1">
                          <a:effectLst/>
                        </a:rPr>
                        <a:t>Agustus</a:t>
                      </a:r>
                      <a:r>
                        <a:rPr lang="en-US" sz="1600" dirty="0">
                          <a:effectLst/>
                        </a:rPr>
                        <a:t>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51" marR="67451" marT="0" marB="0"/>
                </a:tc>
                <a:extLst>
                  <a:ext uri="{0D108BD9-81ED-4DB2-BD59-A6C34878D82A}">
                    <a16:rowId xmlns:a16="http://schemas.microsoft.com/office/drawing/2014/main" val="2860578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110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51921" y="188640"/>
            <a:ext cx="5184575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Mekanisme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KP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D4CA9C-7153-4119-AA1B-934010BDD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601141"/>
              </p:ext>
            </p:extLst>
          </p:nvPr>
        </p:nvGraphicFramePr>
        <p:xfrm>
          <a:off x="611560" y="1632258"/>
          <a:ext cx="7920880" cy="2204466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705953">
                  <a:extLst>
                    <a:ext uri="{9D8B030D-6E8A-4147-A177-3AD203B41FA5}">
                      <a16:colId xmlns:a16="http://schemas.microsoft.com/office/drawing/2014/main" val="3454789363"/>
                    </a:ext>
                  </a:extLst>
                </a:gridCol>
                <a:gridCol w="5140660">
                  <a:extLst>
                    <a:ext uri="{9D8B030D-6E8A-4147-A177-3AD203B41FA5}">
                      <a16:colId xmlns:a16="http://schemas.microsoft.com/office/drawing/2014/main" val="2736110082"/>
                    </a:ext>
                  </a:extLst>
                </a:gridCol>
                <a:gridCol w="2074267">
                  <a:extLst>
                    <a:ext uri="{9D8B030D-6E8A-4147-A177-3AD203B41FA5}">
                      <a16:colId xmlns:a16="http://schemas.microsoft.com/office/drawing/2014/main" val="987639868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Step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Kegiatan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Rentang</a:t>
                      </a:r>
                      <a:r>
                        <a:rPr lang="en-US" sz="1600" dirty="0">
                          <a:effectLst/>
                        </a:rPr>
                        <a:t> Waktu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07767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9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melakukan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Ujian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Pelakssanaan</a:t>
                      </a:r>
                      <a:r>
                        <a:rPr lang="en-US" sz="1600" b="1" u="sng" dirty="0">
                          <a:effectLst/>
                        </a:rPr>
                        <a:t> KP/ KKN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(UPKP)</a:t>
                      </a:r>
                      <a:endParaRPr lang="en-ID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22 – 30 </a:t>
                      </a:r>
                      <a:r>
                        <a:rPr lang="en-US" sz="1600" dirty="0" err="1">
                          <a:effectLst/>
                        </a:rPr>
                        <a:t>Agustus</a:t>
                      </a:r>
                      <a:r>
                        <a:rPr lang="en-US" sz="1600" dirty="0">
                          <a:effectLst/>
                        </a:rPr>
                        <a:t>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7286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Mahasiswa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merevisi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laporan</a:t>
                      </a:r>
                      <a:r>
                        <a:rPr lang="en-US" sz="1600" dirty="0">
                          <a:effectLst/>
                        </a:rPr>
                        <a:t> KP/KKN dan </a:t>
                      </a:r>
                      <a:r>
                        <a:rPr lang="en-US" sz="1600" b="1" u="sng" dirty="0" err="1">
                          <a:effectLst/>
                        </a:rPr>
                        <a:t>mengunggah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ke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openlibrary</a:t>
                      </a:r>
                      <a:r>
                        <a:rPr lang="en-US" sz="1600" dirty="0">
                          <a:effectLst/>
                        </a:rPr>
                        <a:t> Telkom university </a:t>
                      </a:r>
                      <a:r>
                        <a:rPr lang="en-US" sz="1600" dirty="0" err="1">
                          <a:effectLst/>
                        </a:rPr>
                        <a:t>setelah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diperiksa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kemiripan</a:t>
                      </a:r>
                      <a:r>
                        <a:rPr lang="en-US" sz="1600" dirty="0">
                          <a:effectLst/>
                        </a:rPr>
                        <a:t> (</a:t>
                      </a:r>
                      <a:r>
                        <a:rPr lang="en-US" sz="1600" dirty="0" err="1">
                          <a:effectLst/>
                        </a:rPr>
                        <a:t>similaritas</a:t>
                      </a:r>
                      <a:r>
                        <a:rPr lang="en-US" sz="1600" dirty="0">
                          <a:effectLst/>
                        </a:rPr>
                        <a:t>) oleh </a:t>
                      </a:r>
                      <a:r>
                        <a:rPr lang="en-US" sz="1600" dirty="0" err="1">
                          <a:effectLst/>
                        </a:rPr>
                        <a:t>dosen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wali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31 </a:t>
                      </a:r>
                      <a:r>
                        <a:rPr lang="en-US" sz="1600" dirty="0" err="1">
                          <a:effectLst/>
                        </a:rPr>
                        <a:t>Agust</a:t>
                      </a:r>
                      <a:r>
                        <a:rPr lang="en-US" sz="1600" dirty="0">
                          <a:effectLst/>
                        </a:rPr>
                        <a:t> - 2 Sept 2022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8652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11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Dosen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pembimbing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akademik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mengunggah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nilai</a:t>
                      </a:r>
                      <a:r>
                        <a:rPr lang="en-US" sz="1600" b="1" u="sng" dirty="0">
                          <a:effectLst/>
                        </a:rPr>
                        <a:t> KP/KKN </a:t>
                      </a:r>
                      <a:r>
                        <a:rPr lang="en-US" sz="1600" b="1" u="sng" dirty="0" err="1">
                          <a:effectLst/>
                        </a:rPr>
                        <a:t>ke</a:t>
                      </a:r>
                      <a:r>
                        <a:rPr lang="en-US" sz="1600" b="1" u="sng" dirty="0">
                          <a:effectLst/>
                        </a:rPr>
                        <a:t> </a:t>
                      </a:r>
                      <a:r>
                        <a:rPr lang="en-US" sz="1600" b="1" u="sng" dirty="0" err="1">
                          <a:effectLst/>
                        </a:rPr>
                        <a:t>igracias</a:t>
                      </a:r>
                      <a:endParaRPr lang="en-ID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2 - 7 September 2021</a:t>
                      </a: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335111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1BF60FB-E96B-4B99-889D-717C862F678B}"/>
              </a:ext>
            </a:extLst>
          </p:cNvPr>
          <p:cNvSpPr txBox="1"/>
          <p:nvPr/>
        </p:nvSpPr>
        <p:spPr>
          <a:xfrm>
            <a:off x="683568" y="4604935"/>
            <a:ext cx="76431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Catatan</a:t>
            </a:r>
            <a:r>
              <a:rPr lang="en-US" sz="1800" b="1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Jika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dinyatakan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1800" b="1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diterima</a:t>
            </a:r>
            <a:r>
              <a:rPr lang="en-US" sz="1800" b="1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oleh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instansi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tempat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KP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tanggal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KP di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atas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diperbolehkan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selama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mengganggu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perkuliahan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online di semester </a:t>
            </a:r>
            <a:r>
              <a:rPr lang="en-US" sz="1800" dirty="0" err="1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genap</a:t>
            </a:r>
            <a:r>
              <a:rPr lang="en-US" sz="1800" dirty="0">
                <a:effectLst/>
                <a:latin typeface="Carlito"/>
                <a:ea typeface="Calibri" panose="020F0502020204030204" pitchFamily="34" charset="0"/>
                <a:cs typeface="Times New Roman" panose="02020603050405020304" pitchFamily="18" charset="0"/>
              </a:rPr>
              <a:t> 2020/2021.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89893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51921" y="188640"/>
            <a:ext cx="5184575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PENJAJAKAN LOKASI KP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171880"/>
            <a:ext cx="5760640" cy="5400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Mekanisme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Lokasi KP (Langkah 2)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 algn="just">
              <a:lnSpc>
                <a:spcPct val="115000"/>
              </a:lnSpc>
              <a:spcAft>
                <a:spcPts val="1000"/>
              </a:spcAft>
              <a:tabLst>
                <a:tab pos="2286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melaksanakan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KP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mendatangi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langsung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ataupun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media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Jika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mendatangi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langsung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mengisi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Berita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Acara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Lokasi KP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ditandatangani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perwakilan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instansi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(form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diunduh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kepokape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 algn="just">
              <a:lnSpc>
                <a:spcPct val="115000"/>
              </a:lnSpc>
              <a:spcAft>
                <a:spcPts val="1000"/>
              </a:spcAft>
              <a:tabLst>
                <a:tab pos="2286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Jika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diperlukan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pengantar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KP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mengisi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link http://bit.ly/PenjajakanKPFTE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 algn="just">
              <a:lnSpc>
                <a:spcPct val="115000"/>
              </a:lnSpc>
              <a:spcAft>
                <a:spcPts val="1000"/>
              </a:spcAft>
              <a:tabLst>
                <a:tab pos="2286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Link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bukti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berita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acara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screenshoot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instansi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selanjutnya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dituliskan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kepokape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-270510" algn="just">
              <a:lnSpc>
                <a:spcPct val="115000"/>
              </a:lnSpc>
              <a:spcAft>
                <a:spcPts val="1000"/>
              </a:spcAft>
              <a:tabLst>
                <a:tab pos="228600" algn="l"/>
              </a:tabLst>
            </a:pP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CA5797-913D-477A-B715-E107B31B3E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44" t="16647" r="34053"/>
          <a:stretch/>
        </p:blipFill>
        <p:spPr>
          <a:xfrm>
            <a:off x="6084168" y="1268760"/>
            <a:ext cx="2895600" cy="43385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261CE1-2274-42C3-81A9-B4C89B862857}"/>
              </a:ext>
            </a:extLst>
          </p:cNvPr>
          <p:cNvSpPr/>
          <p:nvPr/>
        </p:nvSpPr>
        <p:spPr>
          <a:xfrm>
            <a:off x="6019800" y="1171880"/>
            <a:ext cx="2944688" cy="44353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32820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419873" y="188640"/>
            <a:ext cx="5616624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Proposal KP &amp; Surat </a:t>
            </a:r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Penerimaan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17D50-CE19-4143-A7B4-0AD9B92227F0}"/>
              </a:ext>
            </a:extLst>
          </p:cNvPr>
          <p:cNvSpPr txBox="1"/>
          <p:nvPr/>
        </p:nvSpPr>
        <p:spPr>
          <a:xfrm>
            <a:off x="467544" y="1201756"/>
            <a:ext cx="8424936" cy="4341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Mekanisme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Pembuatan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Proposal KP 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sampai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mendapat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surat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balasan</a:t>
            </a: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mengisi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proposal KP/KKN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kepokape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survei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Dosen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wali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menyetujui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ataupun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menolak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ataupun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mengembalikan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proposal yang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diisi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dibuat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kepokape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lphaLcPeriod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Jika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dosen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wali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menyetujui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LAA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mengirimkan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permohonan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KP dan proposal KP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email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menyerahkan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mengirimkan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permohonan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proposal KP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instansi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/Lembaga/unit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</a:pP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LAA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menerima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balasan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instansi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Jika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balasannya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diterima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wajib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mengunggah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balasan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kepokape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Apabila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permohonan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KP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ditolak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mengulang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mekanisme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penjajakan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pembuatan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proposal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kembali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33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491881" y="476672"/>
            <a:ext cx="5544616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Kewajiban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Dosen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Akademik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/</a:t>
            </a:r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Wali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506264"/>
            <a:ext cx="88569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400" dirty="0" err="1"/>
              <a:t>Mensosialisasikan</a:t>
            </a:r>
            <a:r>
              <a:rPr lang="en-US" sz="2400" dirty="0"/>
              <a:t> agenda dan </a:t>
            </a:r>
            <a:r>
              <a:rPr lang="en-US" sz="2400" dirty="0" err="1"/>
              <a:t>aktifitas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Praktik</a:t>
            </a:r>
            <a:r>
              <a:rPr lang="en-US" sz="2400" dirty="0"/>
              <a:t> 2022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walinya</a:t>
            </a:r>
            <a:r>
              <a:rPr lang="en-US" sz="24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 err="1"/>
              <a:t>Memantau</a:t>
            </a:r>
            <a:r>
              <a:rPr lang="en-US" sz="2400" dirty="0"/>
              <a:t> progress </a:t>
            </a:r>
            <a:r>
              <a:rPr lang="en-US" sz="2400" dirty="0" err="1"/>
              <a:t>aktivitas</a:t>
            </a:r>
            <a:r>
              <a:rPr lang="en-US" sz="2400" dirty="0"/>
              <a:t> KP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wali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penjajakan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terbit</a:t>
            </a:r>
            <a:r>
              <a:rPr lang="en-US" sz="2400" dirty="0"/>
              <a:t>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penerimaan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KP (</a:t>
            </a:r>
            <a:r>
              <a:rPr lang="en-US" sz="2400" dirty="0" err="1"/>
              <a:t>memantau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</a:t>
            </a:r>
            <a:r>
              <a:rPr lang="en-US" sz="2400" dirty="0" err="1"/>
              <a:t>kepokape</a:t>
            </a:r>
            <a:r>
              <a:rPr lang="en-US" sz="2400" dirty="0"/>
              <a:t>)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pembimbingan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r>
              <a:rPr lang="en-US" sz="2400" dirty="0"/>
              <a:t> </a:t>
            </a:r>
            <a:r>
              <a:rPr lang="en-US" sz="2400" dirty="0" err="1"/>
              <a:t>penjajakan</a:t>
            </a:r>
            <a:r>
              <a:rPr lang="en-US" sz="2400" dirty="0"/>
              <a:t> KP dan </a:t>
            </a:r>
            <a:r>
              <a:rPr lang="en-US" sz="2400" dirty="0" err="1"/>
              <a:t>pembuatan</a:t>
            </a:r>
            <a:r>
              <a:rPr lang="en-US" sz="2400" dirty="0"/>
              <a:t> proposal KP.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koordinasi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dosen</a:t>
            </a:r>
            <a:r>
              <a:rPr lang="en-US" sz="2400" dirty="0"/>
              <a:t> </a:t>
            </a:r>
            <a:r>
              <a:rPr lang="en-US" sz="2400" dirty="0" err="1"/>
              <a:t>fungsional</a:t>
            </a:r>
            <a:r>
              <a:rPr lang="en-US" sz="2400" dirty="0"/>
              <a:t> KP di </a:t>
            </a:r>
            <a:r>
              <a:rPr lang="en-US" sz="2400" dirty="0" err="1"/>
              <a:t>prodi</a:t>
            </a:r>
            <a:r>
              <a:rPr lang="en-US" sz="2400" dirty="0"/>
              <a:t> masing-masing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dibutuhkan</a:t>
            </a:r>
            <a:r>
              <a:rPr lang="en-US" sz="24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 err="1"/>
              <a:t>Mengunggah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 KP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tenggat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ditentukan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4159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936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51921" y="404664"/>
            <a:ext cx="5184575" cy="74253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Tempat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KP</a:t>
            </a:r>
            <a:endParaRPr lang="id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236816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id-ID" sz="2400" dirty="0" err="1"/>
              <a:t>P</a:t>
            </a:r>
            <a:r>
              <a:rPr lang="en-US" sz="2400" dirty="0" err="1"/>
              <a:t>raktik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di </a:t>
            </a:r>
            <a:r>
              <a:rPr lang="en-US" sz="2400" dirty="0" err="1"/>
              <a:t>instansi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err="1"/>
              <a:t>Instansi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mau</a:t>
            </a:r>
            <a:r>
              <a:rPr lang="id-ID" sz="2400" dirty="0"/>
              <a:t> </a:t>
            </a:r>
            <a:r>
              <a:rPr lang="en-US" sz="2400" dirty="0"/>
              <a:t>pun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Perusahaan </a:t>
            </a:r>
            <a:r>
              <a:rPr lang="en-US" sz="2400" dirty="0" err="1"/>
              <a:t>swasta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/</a:t>
            </a:r>
            <a:r>
              <a:rPr lang="en-US" sz="2400" dirty="0" err="1"/>
              <a:t>internasional</a:t>
            </a:r>
            <a:endParaRPr lang="en-US" sz="2400" dirty="0"/>
          </a:p>
          <a:p>
            <a:pPr marL="914400" lvl="1" indent="-457200">
              <a:buFont typeface="+mj-lt"/>
              <a:buAutoNum type="alphaLcPeriod"/>
            </a:pPr>
            <a:r>
              <a:rPr lang="id-ID" sz="2400" dirty="0"/>
              <a:t>Perusahaan daerah </a:t>
            </a:r>
            <a:endParaRPr lang="en-ID" sz="2400" dirty="0"/>
          </a:p>
          <a:p>
            <a:pPr marL="914400" lvl="1" indent="-457200">
              <a:buFont typeface="+mj-lt"/>
              <a:buAutoNum type="alphaLcPeriod"/>
            </a:pPr>
            <a:r>
              <a:rPr lang="en-ID" sz="2400" dirty="0"/>
              <a:t>Research and Development (R &amp; D)</a:t>
            </a:r>
            <a:endParaRPr lang="en-US" sz="2400" dirty="0"/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err="1"/>
              <a:t>Instansi</a:t>
            </a:r>
            <a:r>
              <a:rPr lang="en-US" sz="2400" dirty="0"/>
              <a:t> </a:t>
            </a:r>
            <a:r>
              <a:rPr lang="en-US" sz="2400" dirty="0" err="1"/>
              <a:t>perguruan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yang </a:t>
            </a:r>
            <a:r>
              <a:rPr lang="en-US" sz="2400" dirty="0" err="1"/>
              <a:t>sedang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id-ID" sz="2400" dirty="0"/>
              <a:t>pengajaran, </a:t>
            </a:r>
            <a:r>
              <a:rPr lang="en-US" sz="2400" dirty="0" err="1"/>
              <a:t>penelitia</a:t>
            </a:r>
            <a:r>
              <a:rPr lang="id-ID" sz="2400" dirty="0"/>
              <a:t>n, pengabdian kepada masyarakat</a:t>
            </a:r>
            <a:endParaRPr lang="en-ID" sz="2400" dirty="0"/>
          </a:p>
          <a:p>
            <a:pPr marL="914400" lvl="1" indent="-457200">
              <a:buFont typeface="+mj-lt"/>
              <a:buAutoNum type="alphaLcPeriod"/>
            </a:pPr>
            <a:r>
              <a:rPr lang="en-ID" sz="2400" dirty="0" err="1"/>
              <a:t>Kuliah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</a:t>
            </a:r>
            <a:r>
              <a:rPr lang="en-ID" sz="2400" dirty="0" err="1"/>
              <a:t>Nyata</a:t>
            </a:r>
            <a:r>
              <a:rPr lang="en-ID" sz="2400" dirty="0"/>
              <a:t> </a:t>
            </a:r>
            <a:r>
              <a:rPr lang="en-ID" sz="2400" dirty="0" err="1"/>
              <a:t>Tematik</a:t>
            </a:r>
            <a:r>
              <a:rPr lang="en-ID" sz="2400" dirty="0"/>
              <a:t> </a:t>
            </a:r>
            <a:r>
              <a:rPr lang="en-ID" sz="2400" dirty="0" err="1"/>
              <a:t>misal</a:t>
            </a:r>
            <a:r>
              <a:rPr lang="en-ID" sz="2400" dirty="0"/>
              <a:t> </a:t>
            </a:r>
            <a:r>
              <a:rPr lang="en-ID" sz="2400" dirty="0" err="1"/>
              <a:t>Citarum</a:t>
            </a:r>
            <a:r>
              <a:rPr lang="en-ID" sz="2400" dirty="0"/>
              <a:t> </a:t>
            </a:r>
            <a:r>
              <a:rPr lang="en-ID" sz="2400" dirty="0" err="1"/>
              <a:t>Harum</a:t>
            </a:r>
            <a:endParaRPr lang="en-ID" sz="2400" dirty="0"/>
          </a:p>
          <a:p>
            <a:pPr marL="914400" lvl="1" indent="-457200">
              <a:buFont typeface="+mj-lt"/>
              <a:buAutoNum type="alphaLcPeriod"/>
            </a:pPr>
            <a:r>
              <a:rPr lang="en-ID" sz="2400" dirty="0"/>
              <a:t>Start-up company.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ID" sz="2400" dirty="0"/>
              <a:t>Unit-unit </a:t>
            </a:r>
            <a:r>
              <a:rPr lang="en-ID" sz="2400" dirty="0" err="1"/>
              <a:t>kerja</a:t>
            </a:r>
            <a:r>
              <a:rPr lang="en-ID" sz="2400" dirty="0"/>
              <a:t> di Tel U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913" y="4290270"/>
            <a:ext cx="3796559" cy="25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806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BPP\Logo Tel-U\1.-Logo-Telkom-University- merah foot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798662" y="692696"/>
            <a:ext cx="5293618" cy="110257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  <a:cs typeface="Aharoni" panose="02010803020104030203" pitchFamily="2" charset="-79"/>
              </a:rPr>
              <a:t>Terima Kasih</a:t>
            </a:r>
            <a:endParaRPr lang="id-ID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itchFamily="18" charset="0"/>
              <a:cs typeface="Aharoni" panose="02010803020104030203" pitchFamily="2" charset="-79"/>
            </a:endParaRPr>
          </a:p>
        </p:txBody>
      </p:sp>
      <p:pic>
        <p:nvPicPr>
          <p:cNvPr id="9" name="Picture 3" descr="D:\BPP\Logo Tel-U\20140510173111!Danau_telkom_universit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9"/>
          <a:stretch/>
        </p:blipFill>
        <p:spPr bwMode="auto">
          <a:xfrm>
            <a:off x="3059831" y="1700808"/>
            <a:ext cx="6097923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843807" y="2012353"/>
            <a:ext cx="5062603" cy="3504879"/>
          </a:xfrm>
          <a:prstGeom prst="rect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82000">
                <a:schemeClr val="bg1">
                  <a:lumMod val="64000"/>
                  <a:lumOff val="36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7" descr="D:\BPP\Logo Tel-U\1.-Logo-Telkom-University-Konfigrasi-2-Bari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41" y="2996952"/>
            <a:ext cx="4739121" cy="158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16C44-F711-40D8-933D-5408AFB57C57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850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BPP Tel-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BPP Tel-U</Template>
  <TotalTime>8422</TotalTime>
  <Words>939</Words>
  <Application>Microsoft Office PowerPoint</Application>
  <PresentationFormat>On-screen Show (4:3)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Bernard MT Condensed</vt:lpstr>
      <vt:lpstr>Calibri</vt:lpstr>
      <vt:lpstr>Carlito</vt:lpstr>
      <vt:lpstr>Times New Roman</vt:lpstr>
      <vt:lpstr>BPP Tel-U</vt:lpstr>
      <vt:lpstr>SOSIALISASI KERJA PRAKTEK FTE  2022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Hibah  Buku Ajar  2015</dc:title>
  <dc:creator>Gumi</dc:creator>
  <cp:lastModifiedBy>arczie .</cp:lastModifiedBy>
  <cp:revision>306</cp:revision>
  <cp:lastPrinted>2015-03-29T21:56:54Z</cp:lastPrinted>
  <dcterms:created xsi:type="dcterms:W3CDTF">2015-02-05T09:27:37Z</dcterms:created>
  <dcterms:modified xsi:type="dcterms:W3CDTF">2022-03-09T07:10:57Z</dcterms:modified>
</cp:coreProperties>
</file>